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handoutMasterIdLst>
    <p:handoutMasterId r:id="rId3"/>
  </p:handoutMasterIdLst>
  <p:sldIdLst>
    <p:sldId id="256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-1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BFAF4-D30A-4878-927D-3727F3B9ECC2}" type="datetimeFigureOut">
              <a:rPr kumimoji="1" lang="ja-JP" altLang="en-US" smtClean="0"/>
              <a:pPr/>
              <a:t>2013/8/7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7B760-3C03-4854-BBEB-AC0F23EE299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ja-JP" altLang="en-US" smtClean="0"/>
              <a:t>マスタ サブタイトルの書式設定</a:t>
            </a:r>
            <a:endParaRPr lang="en-US"/>
          </a:p>
        </p:txBody>
      </p:sp>
      <p:sp>
        <p:nvSpPr>
          <p:cNvPr id="4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B91C1-2AD5-4246-BAFB-A7EC230C4A67}" type="datetimeFigureOut">
              <a:rPr lang="ja-JP" altLang="en-US"/>
              <a:pPr>
                <a:defRPr/>
              </a:pPr>
              <a:t>2013/8/7</a:t>
            </a:fld>
            <a:endParaRPr lang="ja-JP" altLang="en-US"/>
          </a:p>
        </p:txBody>
      </p:sp>
      <p:sp>
        <p:nvSpPr>
          <p:cNvPr id="5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97AE0-F787-4B61-BBE6-55ED9A8A5E8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B27B9-545D-472B-A099-B9978783DC17}" type="datetimeFigureOut">
              <a:rPr lang="ja-JP" altLang="en-US"/>
              <a:pPr>
                <a:defRPr/>
              </a:pPr>
              <a:t>2013/8/7</a:t>
            </a:fld>
            <a:endParaRPr lang="ja-JP" altLang="en-US"/>
          </a:p>
        </p:txBody>
      </p:sp>
      <p:sp>
        <p:nvSpPr>
          <p:cNvPr id="5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62679-6ECA-4D4D-8E81-2C420DF6755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C707D-22C9-49E3-8E92-F9BDE27502AA}" type="datetimeFigureOut">
              <a:rPr lang="ja-JP" altLang="en-US"/>
              <a:pPr>
                <a:defRPr/>
              </a:pPr>
              <a:t>2013/8/7</a:t>
            </a:fld>
            <a:endParaRPr lang="ja-JP" altLang="en-US"/>
          </a:p>
        </p:txBody>
      </p:sp>
      <p:sp>
        <p:nvSpPr>
          <p:cNvPr id="5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9262D-4BD7-4EA4-BCF8-1F22920BC3D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C0FFC-8F74-44B7-B8F0-9792E8409134}" type="datetimeFigureOut">
              <a:rPr lang="ja-JP" altLang="en-US"/>
              <a:pPr>
                <a:defRPr/>
              </a:pPr>
              <a:t>2013/8/7</a:t>
            </a:fld>
            <a:endParaRPr lang="ja-JP" altLang="en-US"/>
          </a:p>
        </p:txBody>
      </p:sp>
      <p:sp>
        <p:nvSpPr>
          <p:cNvPr id="5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1564E-5498-4FAD-BB51-C488F6CFE66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F53EE-F963-477F-BAE6-3F96CFCBBAFC}" type="datetimeFigureOut">
              <a:rPr lang="ja-JP" altLang="en-US"/>
              <a:pPr>
                <a:defRPr/>
              </a:pPr>
              <a:t>2013/8/7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B982F-D8AC-46A6-B29D-033FB23D44F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EC9B5-69F0-47D5-9153-23548EEE4E37}" type="datetimeFigureOut">
              <a:rPr lang="ja-JP" altLang="en-US"/>
              <a:pPr>
                <a:defRPr/>
              </a:pPr>
              <a:t>2013/8/7</a:t>
            </a:fld>
            <a:endParaRPr lang="ja-JP" altLang="en-US"/>
          </a:p>
        </p:txBody>
      </p:sp>
      <p:sp>
        <p:nvSpPr>
          <p:cNvPr id="6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0C5B4-7FBE-4EE8-B6E2-1DDB9F97846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21D16-4C6B-4321-9F44-4BFBDAE1A38C}" type="datetimeFigureOut">
              <a:rPr lang="ja-JP" altLang="en-US"/>
              <a:pPr>
                <a:defRPr/>
              </a:pPr>
              <a:t>2013/8/7</a:t>
            </a:fld>
            <a:endParaRPr lang="ja-JP" altLang="en-US"/>
          </a:p>
        </p:txBody>
      </p:sp>
      <p:sp>
        <p:nvSpPr>
          <p:cNvPr id="8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85931-8616-403F-B50B-63722509D5B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9DA0F-C3DD-4720-BFBE-3CC6E3B93E8B}" type="datetimeFigureOut">
              <a:rPr lang="ja-JP" altLang="en-US"/>
              <a:pPr>
                <a:defRPr/>
              </a:pPr>
              <a:t>2013/8/7</a:t>
            </a:fld>
            <a:endParaRPr lang="ja-JP" altLang="en-US"/>
          </a:p>
        </p:txBody>
      </p:sp>
      <p:sp>
        <p:nvSpPr>
          <p:cNvPr id="4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BCBCE-38C0-42A7-9B36-FDCF2DF69F6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06D9D-BD8A-471F-8D14-5C50015BDBEF}" type="datetimeFigureOut">
              <a:rPr lang="ja-JP" altLang="en-US"/>
              <a:pPr>
                <a:defRPr/>
              </a:pPr>
              <a:t>2013/8/7</a:t>
            </a:fld>
            <a:endParaRPr lang="ja-JP" altLang="en-US"/>
          </a:p>
        </p:txBody>
      </p:sp>
      <p:sp>
        <p:nvSpPr>
          <p:cNvPr id="3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86990-0689-4284-AEEF-C58243D8045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A804B-F040-4315-A4E2-A334EA21590F}" type="datetimeFigureOut">
              <a:rPr lang="ja-JP" altLang="en-US"/>
              <a:pPr>
                <a:defRPr/>
              </a:pPr>
              <a:t>2013/8/7</a:t>
            </a:fld>
            <a:endParaRPr lang="ja-JP" altLang="en-US"/>
          </a:p>
        </p:txBody>
      </p:sp>
      <p:sp>
        <p:nvSpPr>
          <p:cNvPr id="6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E503C-64CD-4C63-86D7-7B8B0DBDD3D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つの角を丸めた四角形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直角三角形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フリーフォーム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 dirty="0"/>
          </a:p>
        </p:txBody>
      </p:sp>
      <p:sp>
        <p:nvSpPr>
          <p:cNvPr id="9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70429-71B4-4EAB-B39D-6DF0B9A12FB2}" type="datetimeFigureOut">
              <a:rPr lang="ja-JP" altLang="en-US"/>
              <a:pPr>
                <a:defRPr/>
              </a:pPr>
              <a:t>2013/8/7</a:t>
            </a:fld>
            <a:endParaRPr lang="ja-JP" altLang="en-US"/>
          </a:p>
        </p:txBody>
      </p:sp>
      <p:sp>
        <p:nvSpPr>
          <p:cNvPr id="10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DA760-D398-4F45-BE69-600D2E77D76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28" name="タイトル プレースホルダ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  <a:endParaRPr lang="en-US" smtClean="0"/>
          </a:p>
        </p:txBody>
      </p:sp>
      <p:sp>
        <p:nvSpPr>
          <p:cNvPr id="1029" name="テキスト プレースホルダ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CDD5634-797B-4D72-B845-C930F21B625E}" type="datetimeFigureOut">
              <a:rPr lang="ja-JP" altLang="en-US"/>
              <a:pPr>
                <a:defRPr/>
              </a:pPr>
              <a:t>2013/8/7</a:t>
            </a:fld>
            <a:endParaRPr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ED79311-C7DC-426A-9457-9A6D0DF4909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  <p:grpSp>
        <p:nvGrpSpPr>
          <p:cNvPr id="1033" name="グループ化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フリーフォーム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13" name="フリーフォーム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37" r:id="rId2"/>
    <p:sldLayoutId id="2147484046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7" r:id="rId9"/>
    <p:sldLayoutId id="2147484043" r:id="rId10"/>
    <p:sldLayoutId id="214748404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63658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ja-JP" smtClean="0">
                <a:latin typeface="Calibri" pitchFamily="34" charset="0"/>
                <a:cs typeface="Calibri" pitchFamily="34" charset="0"/>
              </a:rPr>
              <a:t>Title (Example 1)</a:t>
            </a:r>
            <a:endParaRPr lang="ja-JP" alt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3" name="テキスト ボックス 5"/>
          <p:cNvSpPr txBox="1">
            <a:spLocks noChangeArrowheads="1"/>
          </p:cNvSpPr>
          <p:nvPr/>
        </p:nvSpPr>
        <p:spPr bwMode="auto">
          <a:xfrm>
            <a:off x="1413379" y="1152907"/>
            <a:ext cx="6317242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altLang="ja-JP" sz="200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M. S. Bahramy</a:t>
            </a:r>
            <a:r>
              <a:rPr lang="en-US" altLang="ja-JP" sz="2000" baseline="3000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1</a:t>
            </a:r>
            <a:r>
              <a:rPr lang="en-US" altLang="ja-JP" sz="200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 </a:t>
            </a:r>
            <a:r>
              <a:rPr lang="en-US" altLang="ja-JP" sz="2000">
                <a:latin typeface="Calibri" pitchFamily="34" charset="0"/>
                <a:ea typeface="HGP明朝E" pitchFamily="18" charset="-128"/>
                <a:cs typeface="Calibri" pitchFamily="34" charset="0"/>
              </a:rPr>
              <a:t>, </a:t>
            </a:r>
            <a:r>
              <a:rPr lang="en-US" altLang="ja-JP" sz="200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N. Nagaosa</a:t>
            </a:r>
            <a:r>
              <a:rPr lang="en-US" altLang="ja-JP" sz="2000" baseline="3000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1,2</a:t>
            </a:r>
            <a:r>
              <a:rPr lang="en-US" altLang="ja-JP" sz="200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, </a:t>
            </a:r>
            <a:r>
              <a:rPr lang="en-US" altLang="ja-JP" sz="2000">
                <a:latin typeface="Calibri" pitchFamily="34" charset="0"/>
                <a:ea typeface="HGP明朝E" pitchFamily="18" charset="-128"/>
                <a:cs typeface="Calibri" pitchFamily="34" charset="0"/>
              </a:rPr>
              <a:t>and Y. </a:t>
            </a:r>
            <a:r>
              <a:rPr lang="en-US" altLang="ja-JP" sz="200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Tokura</a:t>
            </a:r>
            <a:r>
              <a:rPr lang="en-US" altLang="ja-JP" sz="2000" baseline="3000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1,2</a:t>
            </a:r>
          </a:p>
          <a:p>
            <a:pPr algn="ctr"/>
            <a:r>
              <a:rPr lang="en-US" altLang="ja-JP" sz="1400" i="1" baseline="3000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1</a:t>
            </a:r>
            <a:r>
              <a:rPr lang="en-US" altLang="ja-JP" sz="1400" i="1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RIKEN Center for Emergent Matter Science (CEMS), Wako, Saitama 351-0198, Japan</a:t>
            </a:r>
            <a:endParaRPr lang="ja-JP" altLang="ja-JP" sz="1400" smtClean="0">
              <a:latin typeface="Calibri" pitchFamily="34" charset="0"/>
              <a:ea typeface="HGP明朝E" pitchFamily="18" charset="-128"/>
              <a:cs typeface="Calibri" pitchFamily="34" charset="0"/>
            </a:endParaRPr>
          </a:p>
          <a:p>
            <a:pPr algn="ctr"/>
            <a:r>
              <a:rPr lang="en-US" altLang="ja-JP" sz="1400" i="1" baseline="3000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2</a:t>
            </a:r>
            <a:r>
              <a:rPr lang="en-US" altLang="ja-JP" sz="1400" i="1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Department </a:t>
            </a:r>
            <a:r>
              <a:rPr lang="en-US" altLang="ja-JP" sz="1400" i="1">
                <a:latin typeface="Calibri" pitchFamily="34" charset="0"/>
                <a:ea typeface="HGP明朝E" pitchFamily="18" charset="-128"/>
                <a:cs typeface="Calibri" pitchFamily="34" charset="0"/>
              </a:rPr>
              <a:t>of Applied Physics, University of Tokyo, Tokyo 113-8656, Japan</a:t>
            </a:r>
            <a:endParaRPr lang="ja-JP" altLang="ja-JP" sz="1400">
              <a:latin typeface="Calibri" pitchFamily="34" charset="0"/>
              <a:ea typeface="HGP明朝E" pitchFamily="18" charset="-128"/>
              <a:cs typeface="Calibri" pitchFamily="34" charset="0"/>
            </a:endParaRPr>
          </a:p>
        </p:txBody>
      </p:sp>
      <p:sp>
        <p:nvSpPr>
          <p:cNvPr id="5124" name="テキスト ボックス 6"/>
          <p:cNvSpPr txBox="1">
            <a:spLocks noChangeArrowheads="1"/>
          </p:cNvSpPr>
          <p:nvPr/>
        </p:nvSpPr>
        <p:spPr bwMode="auto">
          <a:xfrm>
            <a:off x="323528" y="2132856"/>
            <a:ext cx="8496944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ja-JP" sz="160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The FIRST-QS2C Workshop on "Emergent Phenomena of Correlated Materials" will be held on Nov 13-16, 2013 at the Shinagawa Intercity Hall in Tokyo, Japan. This is the 14th workshop in a series held by JRCAT, AIST-CERC, ERATO, and RIKEN since 1996. </a:t>
            </a:r>
            <a:r>
              <a:rPr lang="en-US" altLang="ja-JP" sz="160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This workshop aims at providing a forum to share the latest findings and ideas, as well as promoting international collaborations on emergent phenomena in correlated materials, with particular focus on the following subjects: </a:t>
            </a:r>
          </a:p>
          <a:p>
            <a:pPr algn="just"/>
            <a:endParaRPr lang="en-US" altLang="ja-JP" sz="1600">
              <a:latin typeface="Calibri" pitchFamily="34" charset="0"/>
              <a:ea typeface="HGP明朝E" pitchFamily="18" charset="-128"/>
              <a:cs typeface="Calibri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US" altLang="ja-JP" sz="160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 Emergent Topological Phenomena </a:t>
            </a:r>
          </a:p>
          <a:p>
            <a:pPr algn="just">
              <a:buFont typeface="Arial" charset="0"/>
              <a:buChar char="•"/>
            </a:pPr>
            <a:r>
              <a:rPr lang="en-US" altLang="ja-JP" sz="160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Spintronics </a:t>
            </a:r>
          </a:p>
          <a:p>
            <a:pPr algn="just">
              <a:buFont typeface="Arial" charset="0"/>
              <a:buChar char="•"/>
            </a:pPr>
            <a:r>
              <a:rPr lang="en-US" altLang="ja-JP" sz="160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Multiferroics </a:t>
            </a:r>
          </a:p>
          <a:p>
            <a:pPr algn="just">
              <a:buFont typeface="Arial" charset="0"/>
              <a:buChar char="•"/>
            </a:pPr>
            <a:r>
              <a:rPr lang="en-US" altLang="ja-JP" sz="160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Interfaces and Oxide Electronics </a:t>
            </a:r>
          </a:p>
          <a:p>
            <a:pPr algn="just">
              <a:buFont typeface="Arial" charset="0"/>
              <a:buChar char="•"/>
            </a:pPr>
            <a:r>
              <a:rPr lang="en-US" altLang="ja-JP" sz="160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New / Exotic </a:t>
            </a:r>
            <a:r>
              <a:rPr lang="en-US" altLang="ja-JP" sz="160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Superconductors </a:t>
            </a:r>
            <a:endParaRPr lang="en-US" altLang="ja-JP" sz="1600" smtClean="0">
              <a:latin typeface="Calibri" pitchFamily="34" charset="0"/>
              <a:ea typeface="HGP明朝E" pitchFamily="18" charset="-128"/>
              <a:cs typeface="Calibri" pitchFamily="34" charset="0"/>
            </a:endParaRPr>
          </a:p>
        </p:txBody>
      </p:sp>
      <p:sp>
        <p:nvSpPr>
          <p:cNvPr id="5127" name="テキスト ボックス 9"/>
          <p:cNvSpPr txBox="1">
            <a:spLocks noChangeArrowheads="1"/>
          </p:cNvSpPr>
          <p:nvPr/>
        </p:nvSpPr>
        <p:spPr bwMode="auto">
          <a:xfrm>
            <a:off x="5148064" y="6433591"/>
            <a:ext cx="38164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400">
                <a:latin typeface="Calibri" pitchFamily="34" charset="0"/>
                <a:ea typeface="HGP明朝E" pitchFamily="18" charset="-128"/>
                <a:cs typeface="Calibri" pitchFamily="34" charset="0"/>
              </a:rPr>
              <a:t>Fig. 1  The </a:t>
            </a:r>
            <a:r>
              <a:rPr lang="en-US" altLang="ja-JP" sz="140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access map </a:t>
            </a:r>
            <a:r>
              <a:rPr lang="en-US" altLang="ja-JP" sz="1400">
                <a:latin typeface="Calibri" pitchFamily="34" charset="0"/>
                <a:ea typeface="HGP明朝E" pitchFamily="18" charset="-128"/>
                <a:cs typeface="Calibri" pitchFamily="34" charset="0"/>
              </a:rPr>
              <a:t>of </a:t>
            </a:r>
            <a:r>
              <a:rPr lang="en-US" altLang="ja-JP" sz="140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Shinagawa Intercity [1</a:t>
            </a:r>
            <a:r>
              <a:rPr lang="en-US" altLang="ja-JP" sz="1400">
                <a:latin typeface="Calibri" pitchFamily="34" charset="0"/>
                <a:ea typeface="HGP明朝E" pitchFamily="18" charset="-128"/>
                <a:cs typeface="Calibri" pitchFamily="34" charset="0"/>
              </a:rPr>
              <a:t>].</a:t>
            </a:r>
            <a:endParaRPr lang="ja-JP" altLang="en-US" sz="1400">
              <a:latin typeface="Calibri" pitchFamily="34" charset="0"/>
              <a:ea typeface="HGP明朝E" pitchFamily="18" charset="-128"/>
              <a:cs typeface="Calibri" pitchFamily="34" charset="0"/>
            </a:endParaRPr>
          </a:p>
        </p:txBody>
      </p:sp>
      <p:sp>
        <p:nvSpPr>
          <p:cNvPr id="5128" name="テキスト ボックス 10"/>
          <p:cNvSpPr txBox="1">
            <a:spLocks noChangeArrowheads="1"/>
          </p:cNvSpPr>
          <p:nvPr/>
        </p:nvSpPr>
        <p:spPr bwMode="auto">
          <a:xfrm>
            <a:off x="323280" y="4941168"/>
            <a:ext cx="424872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ja-JP" sz="160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To stimulate intensive discussions, the number </a:t>
            </a:r>
            <a:r>
              <a:rPr lang="en-US" altLang="ja-JP" sz="160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of </a:t>
            </a:r>
            <a:r>
              <a:rPr lang="en-US" altLang="ja-JP" sz="160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participants will </a:t>
            </a:r>
            <a:r>
              <a:rPr lang="en-US" altLang="ja-JP" sz="160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be limited to approximately 300, including invited speakers. All presentations will be grouped into several themed sessions, each containing ample time for discussion. </a:t>
            </a:r>
          </a:p>
          <a:p>
            <a:pPr algn="just"/>
            <a:endParaRPr lang="en-US" altLang="ja-JP" sz="1600" smtClean="0">
              <a:latin typeface="Calibri" pitchFamily="34" charset="0"/>
              <a:ea typeface="HGP明朝E" pitchFamily="18" charset="-128"/>
              <a:cs typeface="Calibri" pitchFamily="34" charset="0"/>
            </a:endParaRPr>
          </a:p>
          <a:p>
            <a:pPr algn="just"/>
            <a:r>
              <a:rPr lang="en-US" altLang="ja-JP" sz="160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[</a:t>
            </a:r>
            <a:r>
              <a:rPr lang="en-US" altLang="ja-JP" sz="1600">
                <a:latin typeface="Calibri" pitchFamily="34" charset="0"/>
                <a:ea typeface="HGP明朝E" pitchFamily="18" charset="-128"/>
                <a:cs typeface="Calibri" pitchFamily="34" charset="0"/>
              </a:rPr>
              <a:t>1] </a:t>
            </a:r>
            <a:r>
              <a:rPr lang="en-US" altLang="ja-JP" sz="160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http://www.sicity.co.jp/a/index_a.html</a:t>
            </a:r>
            <a:endParaRPr lang="ja-JP" altLang="en-US" sz="1600">
              <a:latin typeface="Calibri" pitchFamily="34" charset="0"/>
              <a:ea typeface="HGP明朝E" pitchFamily="18" charset="-128"/>
              <a:cs typeface="Calibri" pitchFamily="34" charset="0"/>
            </a:endParaRPr>
          </a:p>
        </p:txBody>
      </p:sp>
      <p:pic>
        <p:nvPicPr>
          <p:cNvPr id="5130" name="Picture 10" descr="M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785909"/>
            <a:ext cx="3384376" cy="25750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リゾート">
  <a:themeElements>
    <a:clrScheme name="リゾート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リゾート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リゾート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リゾート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リゾート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</TotalTime>
  <Words>202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リゾート</vt:lpstr>
      <vt:lpstr>Title (Example 1)</vt:lpstr>
    </vt:vector>
  </TitlesOfParts>
  <Company>RIKEN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(Example)</dc:title>
  <dc:creator>Terakura</dc:creator>
  <cp:lastModifiedBy>Terakura</cp:lastModifiedBy>
  <cp:revision>8</cp:revision>
  <dcterms:created xsi:type="dcterms:W3CDTF">2011-06-10T11:19:01Z</dcterms:created>
  <dcterms:modified xsi:type="dcterms:W3CDTF">2013-08-07T09:14:18Z</dcterms:modified>
</cp:coreProperties>
</file>